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1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54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4721AA3-1EB1-4FDF-821D-C757EE6830AC}">
          <p14:sldIdLst>
            <p14:sldId id="256"/>
          </p14:sldIdLst>
        </p14:section>
        <p14:section name="Module 28" id="{F06E3233-BC34-4BB6-BCD2-285AFA148EAD}">
          <p14:sldIdLst>
            <p14:sldId id="257"/>
          </p14:sldIdLst>
        </p14:section>
        <p14:section name="Ex 28.1" id="{25F9E7F2-CF79-4B90-9BD6-B84CD62B9346}">
          <p14:sldIdLst>
            <p14:sldId id="258"/>
            <p14:sldId id="259"/>
            <p14:sldId id="260"/>
            <p14:sldId id="261"/>
          </p14:sldIdLst>
        </p14:section>
        <p14:section name="Ex 28.2" id="{0D17CC33-3A5C-4B13-9CE2-6BAB56ECA7BA}">
          <p14:sldIdLst>
            <p14:sldId id="262"/>
            <p14:sldId id="263"/>
            <p14:sldId id="264"/>
            <p14:sldId id="265"/>
            <p14:sldId id="266"/>
          </p14:sldIdLst>
        </p14:section>
        <p14:section name="Ex 28.3 &amp; 28.4" id="{10A3C741-6C75-438D-96C6-49D64F67D49C}">
          <p14:sldIdLst>
            <p14:sldId id="267"/>
            <p14:sldId id="268"/>
            <p14:sldId id="269"/>
          </p14:sldIdLst>
        </p14:section>
        <p14:section name="Ex 28.5" id="{B1BD32E9-0246-44AB-961A-F6FB9D5AFAD0}">
          <p14:sldIdLst>
            <p14:sldId id="270"/>
            <p14:sldId id="271"/>
            <p14:sldId id="272"/>
            <p14:sldId id="273"/>
            <p14:sldId id="274"/>
            <p14:sldId id="275"/>
            <p14:sldId id="276"/>
            <p14:sldId id="281"/>
            <p14:sldId id="277"/>
            <p14:sldId id="278"/>
            <p14:sldId id="279"/>
            <p14:sldId id="280"/>
          </p14:sldIdLst>
        </p14:section>
        <p14:section name="Module 29" id="{923A6CA2-7F4B-4D09-8A2D-0E72C9ACAEAD}">
          <p14:sldIdLst>
            <p14:sldId id="282"/>
          </p14:sldIdLst>
        </p14:section>
        <p14:section name="Ex 29.1" id="{824C5391-828A-4044-9D80-8D3873AD0ED9}">
          <p14:sldIdLst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</p14:sldIdLst>
        </p14:section>
        <p14:section name="Ex 29.2" id="{B38EAA4A-546C-4EFE-8DB2-0289915AA31A}">
          <p14:sldIdLst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54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1" autoAdjust="0"/>
    <p:restoredTop sz="94676" autoAdjust="0"/>
  </p:normalViewPr>
  <p:slideViewPr>
    <p:cSldViewPr>
      <p:cViewPr varScale="1">
        <p:scale>
          <a:sx n="104" d="100"/>
          <a:sy n="104" d="100"/>
        </p:scale>
        <p:origin x="16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E8E8-719B-4D57-9834-B6BEF016B62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6A6A-96C1-4EDB-8B63-A468E84F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26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E8E8-719B-4D57-9834-B6BEF016B62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6A6A-96C1-4EDB-8B63-A468E84F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13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E8E8-719B-4D57-9834-B6BEF016B62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6A6A-96C1-4EDB-8B63-A468E84F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81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E8E8-719B-4D57-9834-B6BEF016B62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6A6A-96C1-4EDB-8B63-A468E84F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062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E8E8-719B-4D57-9834-B6BEF016B62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6A6A-96C1-4EDB-8B63-A468E84F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81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E8E8-719B-4D57-9834-B6BEF016B62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6A6A-96C1-4EDB-8B63-A468E84F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82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E8E8-719B-4D57-9834-B6BEF016B62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6A6A-96C1-4EDB-8B63-A468E84F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676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E8E8-719B-4D57-9834-B6BEF016B62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6A6A-96C1-4EDB-8B63-A468E84F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86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E8E8-719B-4D57-9834-B6BEF016B62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6A6A-96C1-4EDB-8B63-A468E84F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127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E8E8-719B-4D57-9834-B6BEF016B62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6A6A-96C1-4EDB-8B63-A468E84F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69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E8E8-719B-4D57-9834-B6BEF016B62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6A6A-96C1-4EDB-8B63-A468E84F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851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5E8E8-719B-4D57-9834-B6BEF016B62D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6A6A-96C1-4EDB-8B63-A468E84F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41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28 - 30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Forecasting</a:t>
            </a:r>
          </a:p>
          <a:p>
            <a:r>
              <a:rPr lang="en-US" dirty="0" smtClean="0"/>
              <a:t>Some Elements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972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Confidence Boundary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43200" y="1616927"/>
            <a:ext cx="3505200" cy="3640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4876800" y="4800600"/>
            <a:ext cx="3810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114800" y="5029200"/>
            <a:ext cx="10668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800600" y="1371600"/>
            <a:ext cx="1447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648200" y="2057400"/>
            <a:ext cx="876300" cy="2971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081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Confidence boundary substitution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48000" y="1534886"/>
            <a:ext cx="2978513" cy="4254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4876800" y="1447800"/>
            <a:ext cx="685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105400" y="3962400"/>
            <a:ext cx="9144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219700" y="1828800"/>
            <a:ext cx="342900" cy="2133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138057" y="4800600"/>
            <a:ext cx="4002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Solve the rest of the sheet on your own.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48096" y="5486400"/>
            <a:ext cx="2476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Add graphs as specified </a:t>
            </a:r>
            <a:endParaRPr lang="en-US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371896" y="5876721"/>
            <a:ext cx="2819400" cy="0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540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Exercises 28.3 &amp; 28.4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7018"/>
          <a:stretch/>
        </p:blipFill>
        <p:spPr bwMode="auto">
          <a:xfrm>
            <a:off x="951230" y="1600200"/>
            <a:ext cx="7241540" cy="4648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0389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Average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05000" y="1932512"/>
            <a:ext cx="4687570" cy="340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rc 2"/>
          <p:cNvSpPr/>
          <p:nvPr/>
        </p:nvSpPr>
        <p:spPr>
          <a:xfrm rot="2253208">
            <a:off x="5930795" y="2089696"/>
            <a:ext cx="187643" cy="240206"/>
          </a:xfrm>
          <a:prstGeom prst="arc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800600" y="1905000"/>
            <a:ext cx="1371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191000" y="5029200"/>
            <a:ext cx="12954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c 6"/>
          <p:cNvSpPr/>
          <p:nvPr/>
        </p:nvSpPr>
        <p:spPr>
          <a:xfrm rot="2253208">
            <a:off x="5235362" y="5061496"/>
            <a:ext cx="187643" cy="240206"/>
          </a:xfrm>
          <a:prstGeom prst="arc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4" idx="4"/>
            <a:endCxn id="5" idx="0"/>
          </p:cNvCxnSpPr>
          <p:nvPr/>
        </p:nvCxnSpPr>
        <p:spPr>
          <a:xfrm flipH="1">
            <a:off x="4838700" y="2514600"/>
            <a:ext cx="647700" cy="2514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845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Forecast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05000" y="1948543"/>
            <a:ext cx="4633141" cy="315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4419600" y="1828800"/>
            <a:ext cx="1371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953000" y="4800600"/>
            <a:ext cx="11430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105400" y="2362200"/>
            <a:ext cx="419100" cy="2438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8601" y="5606534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you have prepared the formulas as sown, you can copy them down the columns to fill the yellow area to complete this sheet.</a:t>
            </a:r>
          </a:p>
          <a:p>
            <a:endParaRPr lang="en-US" dirty="0"/>
          </a:p>
          <a:p>
            <a:r>
              <a:rPr lang="en-US" dirty="0" smtClean="0"/>
              <a:t>Then answer the text question.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94514" y="6206698"/>
            <a:ext cx="2476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Add graphs as specified </a:t>
            </a:r>
            <a:endParaRPr lang="en-US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018314" y="6597019"/>
            <a:ext cx="2819400" cy="0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027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28.5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0"/>
            <a:ext cx="7241540" cy="432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57450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Trend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09215" y="1447945"/>
            <a:ext cx="3925570" cy="3962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5562600" y="1447800"/>
            <a:ext cx="9906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800600" y="4724400"/>
            <a:ext cx="8382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219700" y="1828800"/>
            <a:ext cx="838200" cy="2895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1584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Moving Average Level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65366" y="1488241"/>
            <a:ext cx="5878433" cy="512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4267200" y="1447800"/>
            <a:ext cx="3124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800600" y="5791200"/>
            <a:ext cx="28194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562600" y="1905000"/>
            <a:ext cx="266700" cy="3886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4495800" y="1371600"/>
            <a:ext cx="1447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38200" y="2057400"/>
            <a:ext cx="4419600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This conditional statement allows for the formula to be copied to every cell in this column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048000" y="1676400"/>
            <a:ext cx="1447800" cy="38100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07978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</a:t>
            </a:r>
            <a:r>
              <a:rPr lang="en-US" dirty="0"/>
              <a:t>Moving </a:t>
            </a:r>
            <a:r>
              <a:rPr lang="en-US" dirty="0" smtClean="0"/>
              <a:t>Average Trend</a:t>
            </a:r>
            <a:endParaRPr lang="en-US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445874"/>
            <a:ext cx="6821170" cy="486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3429000" y="1371600"/>
            <a:ext cx="28956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800600" y="1828800"/>
            <a:ext cx="685800" cy="411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257800" y="6019800"/>
            <a:ext cx="23622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244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Make the Forecast, One Period Ahead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451139"/>
            <a:ext cx="6821170" cy="512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3581400" y="1295400"/>
            <a:ext cx="16764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400800" y="6096000"/>
            <a:ext cx="12954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5" idx="4"/>
            <a:endCxn id="6" idx="0"/>
          </p:cNvCxnSpPr>
          <p:nvPr/>
        </p:nvCxnSpPr>
        <p:spPr>
          <a:xfrm>
            <a:off x="4419600" y="1981200"/>
            <a:ext cx="2628900" cy="411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3570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28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0"/>
            <a:ext cx="7241540" cy="432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1066800" y="5638800"/>
            <a:ext cx="685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438400" y="5638800"/>
            <a:ext cx="609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endCxn id="4" idx="2"/>
          </p:cNvCxnSpPr>
          <p:nvPr/>
        </p:nvCxnSpPr>
        <p:spPr>
          <a:xfrm>
            <a:off x="1752600" y="5791200"/>
            <a:ext cx="6858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352800" y="3950732"/>
            <a:ext cx="4400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Solve graph and text problems on your own </a:t>
            </a:r>
            <a:endParaRPr lang="en-US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352800" y="4320064"/>
            <a:ext cx="4400435" cy="0"/>
          </a:xfrm>
          <a:prstGeom prst="line">
            <a:avLst/>
          </a:prstGeom>
          <a:ln w="254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51799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Calculate Error</a:t>
            </a:r>
            <a:endParaRPr lang="en-US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7942" y="1531857"/>
            <a:ext cx="6966858" cy="3607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781800" y="4724400"/>
            <a:ext cx="9906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200400" y="1447800"/>
            <a:ext cx="12954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848100" y="1905000"/>
            <a:ext cx="2933700" cy="2819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159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Calculate Squared Error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1372" y="2133600"/>
            <a:ext cx="7598227" cy="303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971800" y="2057400"/>
            <a:ext cx="9144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162800" y="4800600"/>
            <a:ext cx="9144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4" idx="5"/>
          </p:cNvCxnSpPr>
          <p:nvPr/>
        </p:nvCxnSpPr>
        <p:spPr>
          <a:xfrm>
            <a:off x="3752289" y="2447645"/>
            <a:ext cx="3410511" cy="235295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9526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all columns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74962"/>
            <a:ext cx="6744970" cy="415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3276600" y="1905000"/>
            <a:ext cx="0" cy="3352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114800" y="2558143"/>
            <a:ext cx="0" cy="315685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953000" y="2677886"/>
            <a:ext cx="0" cy="303711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638800" y="2743200"/>
            <a:ext cx="0" cy="2971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477000" y="2743200"/>
            <a:ext cx="0" cy="2514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162800" y="2743200"/>
            <a:ext cx="0" cy="2514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07396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ME and MSE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5801" y="2264228"/>
            <a:ext cx="7747016" cy="2155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019800" y="3810000"/>
            <a:ext cx="16002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43400" y="2590800"/>
            <a:ext cx="1676400" cy="1219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743200" y="2209800"/>
            <a:ext cx="1752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9929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Copy formula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7"/>
          <a:stretch/>
        </p:blipFill>
        <p:spPr bwMode="auto">
          <a:xfrm>
            <a:off x="609601" y="3149047"/>
            <a:ext cx="8001000" cy="2261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162800" y="5064933"/>
            <a:ext cx="9144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581400" y="3464733"/>
            <a:ext cx="3581400" cy="17145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3400" y="1295400"/>
            <a:ext cx="8135612" cy="624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>
            <a:off x="4343400" y="1524001"/>
            <a:ext cx="152400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2895600" y="3007533"/>
            <a:ext cx="9906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971800" y="2286000"/>
            <a:ext cx="30918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Find Square Root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791200" y="1676400"/>
            <a:ext cx="1905000" cy="312420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24049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ME to Table</a:t>
            </a:r>
            <a:endParaRPr lang="en-US" dirty="0"/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0341" y="2253342"/>
            <a:ext cx="7704298" cy="2090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3034926" y="2209800"/>
            <a:ext cx="6096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81600" y="3276600"/>
            <a:ext cx="10668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6" idx="5"/>
          </p:cNvCxnSpPr>
          <p:nvPr/>
        </p:nvCxnSpPr>
        <p:spPr>
          <a:xfrm>
            <a:off x="3555252" y="2535004"/>
            <a:ext cx="1626348" cy="74159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66717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RMSE to Table</a:t>
            </a:r>
            <a:endParaRPr lang="en-US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2193" y="2264228"/>
            <a:ext cx="8322207" cy="230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2819400" y="2209800"/>
            <a:ext cx="533400" cy="4329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72200" y="3429000"/>
            <a:ext cx="11430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5" idx="5"/>
          </p:cNvCxnSpPr>
          <p:nvPr/>
        </p:nvCxnSpPr>
        <p:spPr>
          <a:xfrm>
            <a:off x="3274685" y="2579360"/>
            <a:ext cx="2897515" cy="84964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43000" y="5791200"/>
            <a:ext cx="387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Solve the rest of the sheet on your 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057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29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0"/>
            <a:ext cx="7241540" cy="432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1143000" y="5676900"/>
            <a:ext cx="609600" cy="190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209800" y="5676900"/>
            <a:ext cx="609600" cy="190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6" idx="2"/>
          </p:cNvCxnSpPr>
          <p:nvPr/>
        </p:nvCxnSpPr>
        <p:spPr>
          <a:xfrm>
            <a:off x="1752600" y="5772150"/>
            <a:ext cx="4572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1956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29.1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1"/>
            <a:ext cx="7241540" cy="433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133600" y="5562600"/>
            <a:ext cx="6096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endCxn id="4" idx="1"/>
          </p:cNvCxnSpPr>
          <p:nvPr/>
        </p:nvCxnSpPr>
        <p:spPr>
          <a:xfrm>
            <a:off x="685800" y="3200400"/>
            <a:ext cx="1537074" cy="241799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8203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Alpha Value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0915" y="2286000"/>
            <a:ext cx="7202170" cy="2505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95400" y="5334000"/>
            <a:ext cx="4456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This assignment designates a value for alpha</a:t>
            </a:r>
            <a:endParaRPr lang="en-US" b="1" dirty="0"/>
          </a:p>
        </p:txBody>
      </p:sp>
      <p:sp>
        <p:nvSpPr>
          <p:cNvPr id="5" name="Oval 4"/>
          <p:cNvSpPr/>
          <p:nvPr/>
        </p:nvSpPr>
        <p:spPr>
          <a:xfrm>
            <a:off x="4114800" y="2133600"/>
            <a:ext cx="6858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457700" y="2743200"/>
            <a:ext cx="0" cy="1066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581400" y="3810000"/>
            <a:ext cx="1219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406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28.1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1"/>
            <a:ext cx="724154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286000" y="5638800"/>
            <a:ext cx="685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48200" y="3581400"/>
            <a:ext cx="2752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Solve “Level” on your  own</a:t>
            </a:r>
            <a:endParaRPr lang="en-US" b="1" dirty="0"/>
          </a:p>
        </p:txBody>
      </p:sp>
      <p:sp>
        <p:nvSpPr>
          <p:cNvPr id="3" name="Oval 2"/>
          <p:cNvSpPr/>
          <p:nvPr/>
        </p:nvSpPr>
        <p:spPr>
          <a:xfrm>
            <a:off x="1828800" y="3276600"/>
            <a:ext cx="5334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 flipV="1">
            <a:off x="2362200" y="3581400"/>
            <a:ext cx="2286000" cy="18466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4648200" y="3505200"/>
            <a:ext cx="28956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endCxn id="4" idx="0"/>
          </p:cNvCxnSpPr>
          <p:nvPr/>
        </p:nvCxnSpPr>
        <p:spPr>
          <a:xfrm>
            <a:off x="457200" y="3124200"/>
            <a:ext cx="2171700" cy="2514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438400" y="3673733"/>
            <a:ext cx="0" cy="166026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743200" y="3673733"/>
            <a:ext cx="0" cy="166026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133600" y="3673733"/>
            <a:ext cx="0" cy="166026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48200" y="4503866"/>
            <a:ext cx="4343401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Once you solve the first cell (each column) fill the rest of the column</a:t>
            </a:r>
          </a:p>
          <a:p>
            <a:r>
              <a:rPr lang="en-US" b="1" dirty="0" smtClean="0"/>
              <a:t>See additional slides for first cell of Trend and Growth</a:t>
            </a:r>
            <a:endParaRPr lang="en-US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2819401" y="4724400"/>
            <a:ext cx="1828799" cy="76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3958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“Forecast” for first period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19200" y="1905000"/>
            <a:ext cx="6744970" cy="3707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962400" y="1524000"/>
            <a:ext cx="10668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 flipH="1">
            <a:off x="3962400" y="2362200"/>
            <a:ext cx="533400" cy="1752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733800" y="4114800"/>
            <a:ext cx="11430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9931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09015" y="1680589"/>
            <a:ext cx="7125970" cy="3496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038600" y="1371600"/>
            <a:ext cx="9906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800600" y="3886200"/>
            <a:ext cx="11430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648200" y="2133600"/>
            <a:ext cx="723900" cy="1676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4169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Exponential Smoothing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61415" y="1866653"/>
            <a:ext cx="6821170" cy="3695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267200" y="1943100"/>
            <a:ext cx="1295400" cy="3429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57600" y="4267200"/>
            <a:ext cx="12573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267200" y="2286000"/>
            <a:ext cx="647700" cy="1981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13644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Fill columns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18715" y="1524000"/>
            <a:ext cx="4306570" cy="462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4419600" y="3276600"/>
            <a:ext cx="0" cy="2667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105400" y="3124200"/>
            <a:ext cx="0" cy="2438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258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Square Error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13815" y="1676400"/>
            <a:ext cx="6516370" cy="3710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038600" y="1524000"/>
            <a:ext cx="12192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19800" y="4648200"/>
            <a:ext cx="9144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876800" y="2133600"/>
            <a:ext cx="1600200" cy="2514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3852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ME, MSE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1"/>
          <a:stretch/>
        </p:blipFill>
        <p:spPr bwMode="auto">
          <a:xfrm>
            <a:off x="2014901" y="1524000"/>
            <a:ext cx="5114199" cy="457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962400" y="1295400"/>
            <a:ext cx="15240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648200" y="2438400"/>
            <a:ext cx="1143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4" idx="4"/>
            <a:endCxn id="5" idx="0"/>
          </p:cNvCxnSpPr>
          <p:nvPr/>
        </p:nvCxnSpPr>
        <p:spPr>
          <a:xfrm>
            <a:off x="4724400" y="1981200"/>
            <a:ext cx="495300" cy="457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3"/>
          </p:cNvCxnSpPr>
          <p:nvPr/>
        </p:nvCxnSpPr>
        <p:spPr>
          <a:xfrm>
            <a:off x="5791200" y="2628900"/>
            <a:ext cx="2667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76617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RMSE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39773" y="2242456"/>
            <a:ext cx="6664455" cy="194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038600" y="2209800"/>
            <a:ext cx="11430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638800" y="3810000"/>
            <a:ext cx="9906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4" idx="5"/>
          </p:cNvCxnSpPr>
          <p:nvPr/>
        </p:nvCxnSpPr>
        <p:spPr>
          <a:xfrm>
            <a:off x="5014212" y="2600045"/>
            <a:ext cx="853188" cy="113375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44232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29" y="1447094"/>
            <a:ext cx="6839847" cy="522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81600" y="3777343"/>
            <a:ext cx="390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Solve this part the way you solved 28.3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43200" y="5835134"/>
            <a:ext cx="3339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Enter an appropriate text answer</a:t>
            </a:r>
            <a:endParaRPr lang="en-US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181600" y="4146675"/>
            <a:ext cx="3810000" cy="0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508080" y="6203684"/>
            <a:ext cx="3810000" cy="0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81600" y="4419600"/>
            <a:ext cx="2476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Add graphs as specified </a:t>
            </a:r>
            <a:endParaRPr lang="en-US" b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5105400" y="4809921"/>
            <a:ext cx="2819400" cy="0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89816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29.2</a:t>
            </a:r>
            <a:endParaRPr lang="en-US" dirty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1"/>
            <a:ext cx="724154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33553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28" y="1447800"/>
            <a:ext cx="7049771" cy="460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Compute the Average of Two Equal Cycles (Groups)*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124200" y="1371600"/>
            <a:ext cx="15240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124200" y="1905000"/>
            <a:ext cx="762000" cy="2819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124200" y="5105400"/>
            <a:ext cx="0" cy="685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743200" y="4800600"/>
            <a:ext cx="12954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743200" y="5791200"/>
            <a:ext cx="10668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14400" y="6324600"/>
            <a:ext cx="6777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*If data are weekly, monthly or quarterly, the cycle should be one year.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944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61515" y="1604936"/>
            <a:ext cx="5220970" cy="3648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4876800" y="1295400"/>
            <a:ext cx="10668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3" idx="4"/>
          </p:cNvCxnSpPr>
          <p:nvPr/>
        </p:nvCxnSpPr>
        <p:spPr>
          <a:xfrm>
            <a:off x="5410200" y="2057400"/>
            <a:ext cx="381000" cy="2819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410200" y="4876800"/>
            <a:ext cx="9144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48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Subtract First Group from Second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71800" y="1505073"/>
            <a:ext cx="3344029" cy="499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953000" y="1371600"/>
            <a:ext cx="1762955" cy="2209800"/>
            <a:chOff x="3732737" y="1447800"/>
            <a:chExt cx="1762955" cy="2209800"/>
          </a:xfrm>
        </p:grpSpPr>
        <p:sp>
          <p:nvSpPr>
            <p:cNvPr id="6" name="Oval 5"/>
            <p:cNvSpPr/>
            <p:nvPr/>
          </p:nvSpPr>
          <p:spPr>
            <a:xfrm>
              <a:off x="3837214" y="1447800"/>
              <a:ext cx="1658478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732737" y="3276600"/>
              <a:ext cx="1066800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>
              <a:stCxn id="6" idx="4"/>
              <a:endCxn id="7" idx="0"/>
            </p:cNvCxnSpPr>
            <p:nvPr/>
          </p:nvCxnSpPr>
          <p:spPr>
            <a:xfrm flipH="1">
              <a:off x="4266137" y="1905000"/>
              <a:ext cx="400316" cy="13716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308214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 Months for One Cycle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/>
          <a:stretch/>
        </p:blipFill>
        <p:spPr bwMode="auto">
          <a:xfrm>
            <a:off x="2239883" y="1981201"/>
            <a:ext cx="5336574" cy="3159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018845" y="2021898"/>
            <a:ext cx="2448755" cy="3083502"/>
            <a:chOff x="3046937" y="1600200"/>
            <a:chExt cx="2448755" cy="3083502"/>
          </a:xfrm>
        </p:grpSpPr>
        <p:sp>
          <p:nvSpPr>
            <p:cNvPr id="6" name="Oval 5"/>
            <p:cNvSpPr/>
            <p:nvPr/>
          </p:nvSpPr>
          <p:spPr>
            <a:xfrm>
              <a:off x="3837214" y="1600200"/>
              <a:ext cx="1658478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046937" y="4302702"/>
              <a:ext cx="1619516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>
              <a:stCxn id="6" idx="4"/>
              <a:endCxn id="7" idx="0"/>
            </p:cNvCxnSpPr>
            <p:nvPr/>
          </p:nvCxnSpPr>
          <p:spPr>
            <a:xfrm flipH="1">
              <a:off x="3856695" y="2057400"/>
              <a:ext cx="809758" cy="224530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471619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 Monthly Trend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29892" y="1828800"/>
            <a:ext cx="4417221" cy="35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257800" y="1794322"/>
            <a:ext cx="2058463" cy="3615878"/>
            <a:chOff x="3046937" y="1600200"/>
            <a:chExt cx="2058463" cy="3615878"/>
          </a:xfrm>
        </p:grpSpPr>
        <p:sp>
          <p:nvSpPr>
            <p:cNvPr id="6" name="Oval 5"/>
            <p:cNvSpPr/>
            <p:nvPr/>
          </p:nvSpPr>
          <p:spPr>
            <a:xfrm>
              <a:off x="3837214" y="1600200"/>
              <a:ext cx="1268186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046937" y="4835078"/>
              <a:ext cx="1143000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>
              <a:stCxn id="6" idx="4"/>
              <a:endCxn id="7" idx="0"/>
            </p:cNvCxnSpPr>
            <p:nvPr/>
          </p:nvCxnSpPr>
          <p:spPr>
            <a:xfrm flipH="1">
              <a:off x="3618437" y="2057400"/>
              <a:ext cx="852870" cy="277767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33395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 Midpoint Factor</a:t>
            </a:r>
            <a:endParaRPr lang="en-US" dirty="0"/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52541" y="1828800"/>
            <a:ext cx="4666715" cy="4062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5257800" y="1794322"/>
            <a:ext cx="2058463" cy="3806378"/>
            <a:chOff x="3046937" y="1600200"/>
            <a:chExt cx="2058463" cy="3806378"/>
          </a:xfrm>
        </p:grpSpPr>
        <p:sp>
          <p:nvSpPr>
            <p:cNvPr id="8" name="Oval 7"/>
            <p:cNvSpPr/>
            <p:nvPr/>
          </p:nvSpPr>
          <p:spPr>
            <a:xfrm>
              <a:off x="3837214" y="1600200"/>
              <a:ext cx="1268186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046937" y="5025578"/>
              <a:ext cx="1143000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>
              <a:stCxn id="8" idx="4"/>
              <a:endCxn id="9" idx="0"/>
            </p:cNvCxnSpPr>
            <p:nvPr/>
          </p:nvCxnSpPr>
          <p:spPr>
            <a:xfrm flipH="1">
              <a:off x="3618437" y="2057400"/>
              <a:ext cx="852870" cy="296817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286430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 Initial Level</a:t>
            </a:r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38399" y="1786772"/>
            <a:ext cx="4778829" cy="412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257800" y="1794322"/>
            <a:ext cx="2058463" cy="3996878"/>
            <a:chOff x="3046937" y="1600200"/>
            <a:chExt cx="2058463" cy="3996878"/>
          </a:xfrm>
        </p:grpSpPr>
        <p:sp>
          <p:nvSpPr>
            <p:cNvPr id="7" name="Oval 6"/>
            <p:cNvSpPr/>
            <p:nvPr/>
          </p:nvSpPr>
          <p:spPr>
            <a:xfrm>
              <a:off x="3837214" y="1600200"/>
              <a:ext cx="1268186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046937" y="5216078"/>
              <a:ext cx="1143000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>
              <a:stCxn id="7" idx="4"/>
              <a:endCxn id="8" idx="0"/>
            </p:cNvCxnSpPr>
            <p:nvPr/>
          </p:nvCxnSpPr>
          <p:spPr>
            <a:xfrm flipH="1">
              <a:off x="3618437" y="2057400"/>
              <a:ext cx="852870" cy="315867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287231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Level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41595" y="1981200"/>
            <a:ext cx="6260810" cy="411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648200" y="1990445"/>
            <a:ext cx="2002972" cy="4076700"/>
            <a:chOff x="3837214" y="1600200"/>
            <a:chExt cx="2002972" cy="4076700"/>
          </a:xfrm>
        </p:grpSpPr>
        <p:sp>
          <p:nvSpPr>
            <p:cNvPr id="6" name="Oval 5"/>
            <p:cNvSpPr/>
            <p:nvPr/>
          </p:nvSpPr>
          <p:spPr>
            <a:xfrm>
              <a:off x="3837214" y="1600200"/>
              <a:ext cx="1268186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697186" y="5295900"/>
              <a:ext cx="1143000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>
              <a:stCxn id="6" idx="4"/>
              <a:endCxn id="7" idx="0"/>
            </p:cNvCxnSpPr>
            <p:nvPr/>
          </p:nvCxnSpPr>
          <p:spPr>
            <a:xfrm>
              <a:off x="4471307" y="2057400"/>
              <a:ext cx="797379" cy="32385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995772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Trend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68937" y="1981200"/>
            <a:ext cx="6606126" cy="4124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547507" y="1957788"/>
            <a:ext cx="2996293" cy="4076700"/>
            <a:chOff x="3837214" y="1600200"/>
            <a:chExt cx="2996293" cy="4076700"/>
          </a:xfrm>
        </p:grpSpPr>
        <p:sp>
          <p:nvSpPr>
            <p:cNvPr id="6" name="Oval 5"/>
            <p:cNvSpPr/>
            <p:nvPr/>
          </p:nvSpPr>
          <p:spPr>
            <a:xfrm>
              <a:off x="3837214" y="1600200"/>
              <a:ext cx="1268186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690507" y="5295900"/>
              <a:ext cx="1143000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>
              <a:stCxn id="6" idx="5"/>
              <a:endCxn id="7" idx="0"/>
            </p:cNvCxnSpPr>
            <p:nvPr/>
          </p:nvCxnSpPr>
          <p:spPr>
            <a:xfrm>
              <a:off x="4919678" y="1990445"/>
              <a:ext cx="1342329" cy="330545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21087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Forecast</a:t>
            </a:r>
            <a:endParaRPr lang="en-U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61532" y="1981200"/>
            <a:ext cx="6620936" cy="3859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092696" y="1861457"/>
            <a:ext cx="3527304" cy="3886200"/>
            <a:chOff x="3837214" y="1600200"/>
            <a:chExt cx="3527304" cy="3886200"/>
          </a:xfrm>
        </p:grpSpPr>
        <p:sp>
          <p:nvSpPr>
            <p:cNvPr id="6" name="Oval 5"/>
            <p:cNvSpPr/>
            <p:nvPr/>
          </p:nvSpPr>
          <p:spPr>
            <a:xfrm>
              <a:off x="3837214" y="1600200"/>
              <a:ext cx="1268186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221518" y="5105400"/>
              <a:ext cx="1143000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>
              <a:stCxn id="6" idx="5"/>
              <a:endCxn id="7" idx="0"/>
            </p:cNvCxnSpPr>
            <p:nvPr/>
          </p:nvCxnSpPr>
          <p:spPr>
            <a:xfrm>
              <a:off x="4919678" y="1990445"/>
              <a:ext cx="1873340" cy="311495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0461130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Error</a:t>
            </a:r>
            <a:endParaRPr lang="en-U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09135" y="2057400"/>
            <a:ext cx="6725730" cy="3343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869871" y="1990445"/>
            <a:ext cx="3978729" cy="3419755"/>
            <a:chOff x="3869871" y="1990445"/>
            <a:chExt cx="3978729" cy="3419755"/>
          </a:xfrm>
        </p:grpSpPr>
        <p:sp>
          <p:nvSpPr>
            <p:cNvPr id="6" name="Oval 5"/>
            <p:cNvSpPr/>
            <p:nvPr/>
          </p:nvSpPr>
          <p:spPr>
            <a:xfrm>
              <a:off x="3869871" y="1990445"/>
              <a:ext cx="1268186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705600" y="5029200"/>
              <a:ext cx="1143000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>
              <a:stCxn id="6" idx="5"/>
              <a:endCxn id="7" idx="0"/>
            </p:cNvCxnSpPr>
            <p:nvPr/>
          </p:nvCxnSpPr>
          <p:spPr>
            <a:xfrm>
              <a:off x="4952335" y="2380690"/>
              <a:ext cx="2324765" cy="264851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636502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</a:t>
            </a:r>
            <a:endParaRPr lang="en-US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96737" y="2133601"/>
            <a:ext cx="6550526" cy="3256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886200" y="1999690"/>
            <a:ext cx="1564489" cy="3454053"/>
            <a:chOff x="3886200" y="1999690"/>
            <a:chExt cx="1564489" cy="3454053"/>
          </a:xfrm>
        </p:grpSpPr>
        <p:sp>
          <p:nvSpPr>
            <p:cNvPr id="6" name="Oval 5"/>
            <p:cNvSpPr/>
            <p:nvPr/>
          </p:nvSpPr>
          <p:spPr>
            <a:xfrm>
              <a:off x="3886200" y="1999690"/>
              <a:ext cx="1371600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307689" y="5072743"/>
              <a:ext cx="1143000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>
              <a:endCxn id="7" idx="0"/>
            </p:cNvCxnSpPr>
            <p:nvPr/>
          </p:nvCxnSpPr>
          <p:spPr>
            <a:xfrm>
              <a:off x="4724400" y="2456890"/>
              <a:ext cx="154789" cy="2615853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3959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85315" y="1619991"/>
            <a:ext cx="5373370" cy="3618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4953000" y="1371600"/>
            <a:ext cx="1066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248400" y="4876800"/>
            <a:ext cx="9144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486400" y="2057400"/>
            <a:ext cx="914400" cy="2819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425529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Trend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7426" y="1600200"/>
            <a:ext cx="7709149" cy="3896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837214" y="1600200"/>
            <a:ext cx="2563586" cy="3886200"/>
            <a:chOff x="3837214" y="1600200"/>
            <a:chExt cx="2563586" cy="3886200"/>
          </a:xfrm>
        </p:grpSpPr>
        <p:sp>
          <p:nvSpPr>
            <p:cNvPr id="5" name="Oval 4"/>
            <p:cNvSpPr/>
            <p:nvPr/>
          </p:nvSpPr>
          <p:spPr>
            <a:xfrm>
              <a:off x="3837214" y="1600200"/>
              <a:ext cx="1268186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257800" y="5105400"/>
              <a:ext cx="1143000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>
              <a:stCxn id="5" idx="5"/>
              <a:endCxn id="6" idx="0"/>
            </p:cNvCxnSpPr>
            <p:nvPr/>
          </p:nvCxnSpPr>
          <p:spPr>
            <a:xfrm>
              <a:off x="4919678" y="1990445"/>
              <a:ext cx="909622" cy="311495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316381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Square Error</a:t>
            </a:r>
            <a:endParaRPr lang="en-US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3242" y="1600199"/>
            <a:ext cx="8277516" cy="3241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2971800" y="1600200"/>
            <a:ext cx="838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634843" y="4495800"/>
            <a:ext cx="1143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5" idx="5"/>
          </p:cNvCxnSpPr>
          <p:nvPr/>
        </p:nvCxnSpPr>
        <p:spPr>
          <a:xfrm>
            <a:off x="3687248" y="1990445"/>
            <a:ext cx="2947595" cy="250535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60392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</a:t>
            </a:r>
            <a:endParaRPr lang="en-US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13915" y="1582281"/>
            <a:ext cx="4916170" cy="5055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4267200" y="3429000"/>
            <a:ext cx="0" cy="2895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648200" y="3429000"/>
            <a:ext cx="0" cy="2895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181600" y="3429000"/>
            <a:ext cx="0" cy="2895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715000" y="3429000"/>
            <a:ext cx="0" cy="2743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400800" y="3429000"/>
            <a:ext cx="0" cy="2743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47439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 &amp; MSE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59442" y="1524000"/>
            <a:ext cx="5625116" cy="484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6019800" y="2895600"/>
            <a:ext cx="2286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3581400" y="1371600"/>
            <a:ext cx="11430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5"/>
          </p:cNvCxnSpPr>
          <p:nvPr/>
        </p:nvCxnSpPr>
        <p:spPr>
          <a:xfrm>
            <a:off x="4557012" y="1826885"/>
            <a:ext cx="929388" cy="91631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410200" y="2743200"/>
            <a:ext cx="7239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8208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RMSE</a:t>
            </a:r>
            <a:endParaRPr lang="en-US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37941" y="2253343"/>
            <a:ext cx="7468118" cy="2167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276600" y="2209800"/>
            <a:ext cx="838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400800" y="4038600"/>
            <a:ext cx="1143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4" idx="5"/>
          </p:cNvCxnSpPr>
          <p:nvPr/>
        </p:nvCxnSpPr>
        <p:spPr>
          <a:xfrm>
            <a:off x="3992048" y="2600045"/>
            <a:ext cx="2408752" cy="143855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953446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Error Measures from</a:t>
            </a:r>
            <a:br>
              <a:rPr lang="en-US" dirty="0" smtClean="0"/>
            </a:br>
            <a:r>
              <a:rPr lang="en-US" dirty="0" smtClean="0"/>
              <a:t>Exercise 28.5 (paste values here)</a:t>
            </a:r>
            <a:endParaRPr lang="en-US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0522" y="2275113"/>
            <a:ext cx="8322956" cy="1811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7315200" y="3276600"/>
            <a:ext cx="15240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096000" y="1447800"/>
            <a:ext cx="1447800" cy="1828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316988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30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39586" y="1654629"/>
            <a:ext cx="7064829" cy="425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295400" y="5562600"/>
            <a:ext cx="533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48201" y="2895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prior skills to solve graphing exercises.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362200" y="5562600"/>
            <a:ext cx="609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828800" y="5715000"/>
            <a:ext cx="5334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12567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Exercise 30.1c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28700" y="1643743"/>
            <a:ext cx="7086600" cy="4201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286000" y="5562600"/>
            <a:ext cx="685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33400" y="2362200"/>
            <a:ext cx="2095500" cy="3200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717329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year (12 month) Moving Average</a:t>
            </a:r>
            <a:endParaRPr lang="en-US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464232"/>
            <a:ext cx="5144770" cy="5108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10000" y="5029200"/>
            <a:ext cx="13716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200400" y="1371600"/>
            <a:ext cx="16002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5" idx="4"/>
            <a:endCxn id="4" idx="0"/>
          </p:cNvCxnSpPr>
          <p:nvPr/>
        </p:nvCxnSpPr>
        <p:spPr>
          <a:xfrm>
            <a:off x="4000500" y="1905000"/>
            <a:ext cx="495300" cy="3124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524478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 Month Double Moving Average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2500" y="1524000"/>
            <a:ext cx="7239000" cy="467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4648200" y="1600200"/>
            <a:ext cx="19050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96000" y="5257800"/>
            <a:ext cx="20574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600700" y="2057400"/>
            <a:ext cx="1181100" cy="3200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76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Bottom Row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05000" y="1524000"/>
            <a:ext cx="5330472" cy="3703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8800" y="5867400"/>
            <a:ext cx="6461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You should be able to solve the entire sheet at this point.</a:t>
            </a:r>
          </a:p>
          <a:p>
            <a:r>
              <a:rPr lang="en-US" b="1" dirty="0" smtClean="0"/>
              <a:t>The graphing problem uses the skills you learned with Module 07</a:t>
            </a:r>
            <a:r>
              <a:rPr lang="en-US" dirty="0" smtClean="0"/>
              <a:t>.</a:t>
            </a:r>
          </a:p>
        </p:txBody>
      </p:sp>
      <p:sp>
        <p:nvSpPr>
          <p:cNvPr id="3" name="Oval 2"/>
          <p:cNvSpPr/>
          <p:nvPr/>
        </p:nvSpPr>
        <p:spPr>
          <a:xfrm>
            <a:off x="4724400" y="1143000"/>
            <a:ext cx="19812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006946" y="1981200"/>
            <a:ext cx="708054" cy="2819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191000" y="4800600"/>
            <a:ext cx="16764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7" idx="6"/>
          </p:cNvCxnSpPr>
          <p:nvPr/>
        </p:nvCxnSpPr>
        <p:spPr>
          <a:xfrm>
            <a:off x="5867400" y="5105400"/>
            <a:ext cx="9906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905000" y="6513731"/>
            <a:ext cx="6385056" cy="20989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933678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Seasonal Ratio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28115" y="1530065"/>
            <a:ext cx="6287770" cy="476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343400" y="1447800"/>
            <a:ext cx="14478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629400" y="5715000"/>
            <a:ext cx="1066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4" idx="4"/>
          </p:cNvCxnSpPr>
          <p:nvPr/>
        </p:nvCxnSpPr>
        <p:spPr>
          <a:xfrm>
            <a:off x="5067300" y="2057400"/>
            <a:ext cx="1943100" cy="3657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916112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Average Seasonal Ratio</a:t>
            </a:r>
            <a:br>
              <a:rPr lang="en-US" dirty="0" smtClean="0"/>
            </a:br>
            <a:r>
              <a:rPr lang="en-US" dirty="0" smtClean="0"/>
              <a:t>Same Seasonal Period Each Cycle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76400" y="1523999"/>
            <a:ext cx="5791200" cy="50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429000" y="1371600"/>
            <a:ext cx="22098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10200" y="4343400"/>
            <a:ext cx="19050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486400" y="4495800"/>
            <a:ext cx="762000" cy="1676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943600" y="4495800"/>
            <a:ext cx="533400" cy="2057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248400" y="4495800"/>
            <a:ext cx="457200" cy="2057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477000" y="4495800"/>
            <a:ext cx="457200" cy="2057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705600" y="4495800"/>
            <a:ext cx="457200" cy="2133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566557" y="1959429"/>
            <a:ext cx="1453243" cy="238397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120019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 of Average Seasonal Ratios</a:t>
            </a:r>
            <a:br>
              <a:rPr lang="en-US" dirty="0" smtClean="0"/>
            </a:br>
            <a:r>
              <a:rPr lang="en-US" dirty="0" smtClean="0"/>
              <a:t>Should Equal Number of Seasons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57400" y="1524000"/>
            <a:ext cx="5146288" cy="528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886200" y="1371600"/>
            <a:ext cx="1447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72200" y="2971800"/>
            <a:ext cx="1066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610100" y="1905000"/>
            <a:ext cx="1562100" cy="1066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100365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Enter Seasonal Factor and Normalizing Ratio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3393" y="1600200"/>
            <a:ext cx="8877214" cy="244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438400" y="1447800"/>
            <a:ext cx="10668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943600" y="3657600"/>
            <a:ext cx="6096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487886" y="3265714"/>
            <a:ext cx="674914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200400" y="2035629"/>
            <a:ext cx="2743200" cy="168728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08455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Normalize to Number of Seasons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66800" y="1523999"/>
            <a:ext cx="7010400" cy="410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200400" y="1295400"/>
            <a:ext cx="16002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58000" y="5334000"/>
            <a:ext cx="1066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6" idx="0"/>
          </p:cNvCxnSpPr>
          <p:nvPr/>
        </p:nvCxnSpPr>
        <p:spPr>
          <a:xfrm>
            <a:off x="4000500" y="2057400"/>
            <a:ext cx="3390900" cy="3276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604742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Verify it Now Sums to Number of Seasons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71015" y="1453626"/>
            <a:ext cx="5601970" cy="5080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733800" y="1447800"/>
            <a:ext cx="1066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24600" y="3200400"/>
            <a:ext cx="1066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267200" y="1828800"/>
            <a:ext cx="2057400" cy="1371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20432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Dampen (slightly)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8247" y="1524000"/>
            <a:ext cx="7347506" cy="3657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819400" y="1295400"/>
            <a:ext cx="1752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705600" y="4724400"/>
            <a:ext cx="12954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705600" y="3200400"/>
            <a:ext cx="12192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810000" y="1905000"/>
            <a:ext cx="2895600" cy="2819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47380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Dampening, Re-Verify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75715" y="1524000"/>
            <a:ext cx="6592570" cy="4804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895600" y="1295400"/>
            <a:ext cx="12192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72200" y="2743200"/>
            <a:ext cx="1066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886200" y="1796143"/>
            <a:ext cx="2286000" cy="94705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88309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 to Earlier Periods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23315" y="1481809"/>
            <a:ext cx="6897370" cy="459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124200" y="1295400"/>
            <a:ext cx="685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781800" y="3505200"/>
            <a:ext cx="1066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657600" y="1828800"/>
            <a:ext cx="3124200" cy="1676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06998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 To Later Periods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80515" y="1524000"/>
            <a:ext cx="5982971" cy="5083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124200" y="1371600"/>
            <a:ext cx="6096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867400" y="5562600"/>
            <a:ext cx="1066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505200" y="1807029"/>
            <a:ext cx="2438400" cy="375557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328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28.2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1230" y="1600201"/>
            <a:ext cx="724154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2743200" y="5638800"/>
            <a:ext cx="914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33400" y="2286000"/>
            <a:ext cx="2590800" cy="3352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691367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Deseasonalize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7212" y="2133600"/>
            <a:ext cx="7949576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743200" y="1981200"/>
            <a:ext cx="838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543800" y="4343400"/>
            <a:ext cx="1066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429000" y="2362200"/>
            <a:ext cx="4114800" cy="1981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732429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Formulas are Copied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56715" y="1512810"/>
            <a:ext cx="5830570" cy="4841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962400" y="3962400"/>
            <a:ext cx="0" cy="2133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800600" y="3962400"/>
            <a:ext cx="0" cy="2133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343400" y="3962400"/>
            <a:ext cx="0" cy="2133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477000" y="5562600"/>
            <a:ext cx="0" cy="56605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334000" y="3962400"/>
            <a:ext cx="0" cy="1447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086600" y="3124200"/>
            <a:ext cx="0" cy="300445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67400" y="3962400"/>
            <a:ext cx="0" cy="1447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477000" y="3124200"/>
            <a:ext cx="0" cy="609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477000" y="3962400"/>
            <a:ext cx="0" cy="1371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7869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36718" y="3810000"/>
            <a:ext cx="340264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29000" y="1524000"/>
            <a:ext cx="3414644" cy="2026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4"/>
          <p:cNvSpPr/>
          <p:nvPr/>
        </p:nvSpPr>
        <p:spPr>
          <a:xfrm>
            <a:off x="3418114" y="3559427"/>
            <a:ext cx="3396343" cy="228802"/>
          </a:xfrm>
          <a:custGeom>
            <a:avLst/>
            <a:gdLst>
              <a:gd name="connsiteX0" fmla="*/ 0 w 3396343"/>
              <a:gd name="connsiteY0" fmla="*/ 11087 h 228802"/>
              <a:gd name="connsiteX1" fmla="*/ 1121229 w 3396343"/>
              <a:gd name="connsiteY1" fmla="*/ 185259 h 228802"/>
              <a:gd name="connsiteX2" fmla="*/ 2329543 w 3396343"/>
              <a:gd name="connsiteY2" fmla="*/ 202 h 228802"/>
              <a:gd name="connsiteX3" fmla="*/ 3396343 w 3396343"/>
              <a:gd name="connsiteY3" fmla="*/ 228802 h 228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6343" h="228802">
                <a:moveTo>
                  <a:pt x="0" y="11087"/>
                </a:moveTo>
                <a:cubicBezTo>
                  <a:pt x="366486" y="99080"/>
                  <a:pt x="732972" y="187073"/>
                  <a:pt x="1121229" y="185259"/>
                </a:cubicBezTo>
                <a:cubicBezTo>
                  <a:pt x="1509486" y="183445"/>
                  <a:pt x="1950357" y="-7055"/>
                  <a:pt x="2329543" y="202"/>
                </a:cubicBezTo>
                <a:cubicBezTo>
                  <a:pt x="2708729" y="7459"/>
                  <a:pt x="3052536" y="118130"/>
                  <a:pt x="3396343" y="228802"/>
                </a:cubicBez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5410200" y="1219200"/>
            <a:ext cx="15240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724400" y="4495800"/>
            <a:ext cx="10668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6" idx="0"/>
          </p:cNvCxnSpPr>
          <p:nvPr/>
        </p:nvCxnSpPr>
        <p:spPr>
          <a:xfrm flipH="1">
            <a:off x="5257800" y="1905000"/>
            <a:ext cx="914400" cy="2590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1691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Deviation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15"/>
          <a:stretch/>
        </p:blipFill>
        <p:spPr bwMode="auto">
          <a:xfrm>
            <a:off x="2895600" y="1447800"/>
            <a:ext cx="3396343" cy="475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4953000" y="1219200"/>
            <a:ext cx="16764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343400" y="5486400"/>
            <a:ext cx="10668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3" idx="4"/>
            <a:endCxn id="4" idx="0"/>
          </p:cNvCxnSpPr>
          <p:nvPr/>
        </p:nvCxnSpPr>
        <p:spPr>
          <a:xfrm flipH="1">
            <a:off x="4876800" y="1828800"/>
            <a:ext cx="914400" cy="3657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159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rgbClr val="FF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</Words>
  <Application>Microsoft Office PowerPoint</Application>
  <PresentationFormat>On-screen Show (4:3)</PresentationFormat>
  <Paragraphs>94</Paragraphs>
  <Slides>71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4" baseType="lpstr">
      <vt:lpstr>Arial</vt:lpstr>
      <vt:lpstr>Calibri</vt:lpstr>
      <vt:lpstr>Office Theme</vt:lpstr>
      <vt:lpstr>Module 28 - 30</vt:lpstr>
      <vt:lpstr>Module 28</vt:lpstr>
      <vt:lpstr>Exercise 28.1</vt:lpstr>
      <vt:lpstr>Trend</vt:lpstr>
      <vt:lpstr>Growth</vt:lpstr>
      <vt:lpstr>Bottom Row</vt:lpstr>
      <vt:lpstr>Exercise 28.2</vt:lpstr>
      <vt:lpstr>Average</vt:lpstr>
      <vt:lpstr>Standard Deviation</vt:lpstr>
      <vt:lpstr>Confidence Boundary</vt:lpstr>
      <vt:lpstr>Confidence boundary substitution</vt:lpstr>
      <vt:lpstr>Exercises 28.3 &amp; 28.4</vt:lpstr>
      <vt:lpstr>Moving Average</vt:lpstr>
      <vt:lpstr>Forecast</vt:lpstr>
      <vt:lpstr>Exercise 28.5</vt:lpstr>
      <vt:lpstr>Find the Trend</vt:lpstr>
      <vt:lpstr>Find the Moving Average Level</vt:lpstr>
      <vt:lpstr>Find the Moving Average Trend</vt:lpstr>
      <vt:lpstr>Make the Forecast, One Period Ahead</vt:lpstr>
      <vt:lpstr>Calculate Error</vt:lpstr>
      <vt:lpstr>Calculate Squared Error</vt:lpstr>
      <vt:lpstr>Fill all columns</vt:lpstr>
      <vt:lpstr>Find the ME and MSE</vt:lpstr>
      <vt:lpstr>Copy formula</vt:lpstr>
      <vt:lpstr>Add ME to Table</vt:lpstr>
      <vt:lpstr>Add RMSE to Table</vt:lpstr>
      <vt:lpstr>Module 29</vt:lpstr>
      <vt:lpstr>Exercise 29.1</vt:lpstr>
      <vt:lpstr>Alpha Value</vt:lpstr>
      <vt:lpstr>“Forecast” for first period</vt:lpstr>
      <vt:lpstr>Error</vt:lpstr>
      <vt:lpstr>Simple Exponential Smoothing</vt:lpstr>
      <vt:lpstr>Fill columns</vt:lpstr>
      <vt:lpstr>Square Error</vt:lpstr>
      <vt:lpstr>ME, MSE</vt:lpstr>
      <vt:lpstr>RMSE</vt:lpstr>
      <vt:lpstr>Finish</vt:lpstr>
      <vt:lpstr>Exercise 29.2</vt:lpstr>
      <vt:lpstr>Compute the Average of Two Equal Cycles (Groups)*</vt:lpstr>
      <vt:lpstr>Subtract First Group from Second</vt:lpstr>
      <vt:lpstr>Count Months for One Cycle</vt:lpstr>
      <vt:lpstr>Compute Monthly Trend</vt:lpstr>
      <vt:lpstr>Compute Midpoint Factor</vt:lpstr>
      <vt:lpstr>Compute Initial Level</vt:lpstr>
      <vt:lpstr>Initial Level</vt:lpstr>
      <vt:lpstr>Initial Trend</vt:lpstr>
      <vt:lpstr>Forecast</vt:lpstr>
      <vt:lpstr>Error</vt:lpstr>
      <vt:lpstr>Level</vt:lpstr>
      <vt:lpstr>Trend </vt:lpstr>
      <vt:lpstr>Square Error</vt:lpstr>
      <vt:lpstr>Fill</vt:lpstr>
      <vt:lpstr>ME &amp; MSE</vt:lpstr>
      <vt:lpstr>RMSE</vt:lpstr>
      <vt:lpstr>Copy the Error Measures from Exercise 28.5 (paste values here)</vt:lpstr>
      <vt:lpstr>Module 30</vt:lpstr>
      <vt:lpstr>Exercise 30.1c</vt:lpstr>
      <vt:lpstr>1 year (12 month) Moving Average</vt:lpstr>
      <vt:lpstr>2 Month Double Moving Average</vt:lpstr>
      <vt:lpstr>Initial Seasonal Ratio</vt:lpstr>
      <vt:lpstr>Average Seasonal Ratio Same Seasonal Period Each Cycle</vt:lpstr>
      <vt:lpstr>Sum of Average Seasonal Ratios Should Equal Number of Seasons</vt:lpstr>
      <vt:lpstr>Enter Seasonal Factor and Normalizing Ratio</vt:lpstr>
      <vt:lpstr>Normalize to Number of Seasons</vt:lpstr>
      <vt:lpstr>Verify it Now Sums to Number of Seasons</vt:lpstr>
      <vt:lpstr>Dampen (slightly)</vt:lpstr>
      <vt:lpstr>After Dampening, Re-Verify</vt:lpstr>
      <vt:lpstr>Distribute to Earlier Periods</vt:lpstr>
      <vt:lpstr>Distribute To Later Periods</vt:lpstr>
      <vt:lpstr>Deseasonalize</vt:lpstr>
      <vt:lpstr>Where Formulas are Copied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2015-09-03T19:51:04Z</dcterms:created>
  <dcterms:modified xsi:type="dcterms:W3CDTF">2019-08-01T17:25:16Z</dcterms:modified>
</cp:coreProperties>
</file>